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Proxima Nova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CDA3BC1-B71C-4583-9663-4B4F3F001FD7}">
  <a:tblStyle styleId="{DCDA3BC1-B71C-4583-9663-4B4F3F001FD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ProximaNov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italic.fntdata"/><Relationship Id="rId50" Type="http://schemas.openxmlformats.org/officeDocument/2006/relationships/font" Target="fonts/ProximaNova-bold.fntdata"/><Relationship Id="rId52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28948f12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28948f12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8a335bc2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18a335bc2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15f9ac79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15f9ac79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ContentView: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// 宣告一個@State變數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isOn =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// 與@State變數綁定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Toggle("切換", isOn: $isOn)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Text(isOn ? "開啟" : "關閉")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8b1ca31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8b1ca31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8b1ca31a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8b1ca31a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8a335bc2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8a335bc2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8b1ca31af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8b1ca31af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8b1ca31af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18b1ca31af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8b1ca31af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8b1ca31af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8b1ca31af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8b1ca31af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8b1ca31af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8b1ca31af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8b1ca31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8b1ca31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15f9ac79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15f9ac79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ParentView: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isOn =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Toggle("切換", isOn: $isOn)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// 傳遞@Binding狀態到子視圖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ChildView(isOn: $isOn)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ChildView: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// 接收父視圖的狀態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@Binding var isOn: Bool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Text(isOn ? "開啟" : "關閉")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8b1ca31af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8b1ca31af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8b1ca31af_1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18b1ca31af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8b1ca31af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8b1ca31af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8a335bc2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8a335bc2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ColorSwitcherView: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isBlue: Bool = true // 追蹤目前的顏色狀態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// 使用 if 判斷顯示不同的視圖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if isBlue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Text("這是藍色視圖")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.foregroundColor(.blue)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 else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Text("這是紅色視圖")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.foregroundColor(.red)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// 切換按鈕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Button("切換顏色")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isBlue.toggle() // 切換顏色狀態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.background(Color.gray.opacity(0.8))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.foregroundColor(.white)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.cornerRadius(10)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ColorSwitcherView()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15f9ac7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115f9ac7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15f9ac79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115f9ac79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115f9ac793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115f9ac79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class Counter: ObservableObject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// @Published監聽屬性變化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@Published var count =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ContentView: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// 使用@ObservedObject監視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@ObservedObject var counter = Counter()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NavigationView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Text("計數：\(counter.count)")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Button("增加") { counter.count += 1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NavigationLink(destination: CounterView(counter: counter))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Text("Go to CounterView")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//CouterView.swift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CounterView: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@ObservedObject var counter: Counter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Text("\(counter.count)")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Button("增加") { counter.count += 1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CounterView(counter: Counter())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15f9ac79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15f9ac79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a9da23c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a9da23c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35fd8f6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35fd8f6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ModifierExampleView: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VStack { // 使用 VStack 將內容垂直排列，並增加一些間距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Text("歡迎來到 SwiftUI 的世界！")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1. 外觀調整：字體大小和樣式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.font(.title) // 將字體設為標題樣式 (較大)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2. 外觀調整：文字顏色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.foregroundColor(.white) // 將文字顏色設為白色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3. 佈局與間距：添加內邊距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在文字周圍增加 15 個點的空間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.padding(15)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4. 外觀調整：設置背景顏色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注意：padding 在 background 之前，所以背景會填滿 padding 創造的空間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.background(Color.blue)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5. 外觀調整：設置圓角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注意：cornerRadius 在 background 之後，這樣背景的邊角才會變圓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.cornerRadius(10)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6. 修飾與效果：添加陰影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顏色為灰色，模糊半徑 5，向右下角偏移 (x: 5, y: 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.shadow(color: .gray, radius: 5, x: 5, y: 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7. 佈局與間距：移動 View 的位置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將整個加上修飾後的 View 向上移動 20 點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.offset(y: -20)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8. 佈局與間距：設置 VStack 的大小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   讓 VStack 佔據一定的寬高，並將內容置中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.frame(width: 350, height: 200, alignment: .center)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9. 外觀調整：給 VStack 加個淺灰色背景方便觀察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.background(Color.gray.opacity(0.1))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ModifierExampleView()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a9da23c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a9da23c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ButtonExampleView: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帶有文字標籤的基本按鈕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Button("按 我")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print("按鈕被按下了!")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使用視圖作為標籤的按鈕 (帶有圖像和文字)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Button(action: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print("有圖的按鈕被按下了!")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HStack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Image(systemName: "star.fill")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Text("有圖的按鈕")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.buttonStyle(.bordered) // 應用邊框樣式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應用不同樣式的按鈕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Button("有樣式的按鈕")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print("有樣式的按鈕被按下了!")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.buttonStyle(.borderedProminent)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.tint(.red) // 設置按鈕顏色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ButtonExampleView()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a9da23cc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a9da23cc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a9da23cc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a9da23cc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CounterView: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@State 告訴 SwiftUI 這個變數的值改變時，需要更新畫面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count =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Text("你點了 \(count) 次") // 顯示目前的計數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Button("點我加 1")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這個閉包 "捕捉" 了外面的 count 變數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每次按鈕被點擊，閉包就會執行，並修改它捕捉到的 count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self.count += 1 // self.count 指的是 CounterView 裡的 count 變數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print("現在 count 是: \(self.count)")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a9da23cc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a9da23cc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a9da23cc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a9da23cc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a9da23cc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a9da23cc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ContentView: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 { // 把元件垂直排列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Text("歡迎來到閉包的世界！")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.padding() // 加一點邊距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這裡就是使用閉包的地方！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Button("點我！")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{ ... } 這整個大括號區塊，就是一個閉包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裡面的程式碼，會在按鈕被「點擊」時才執行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print("按鈕被點擊了！太棒了！")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// 你可以在這裡寫任何你想做的事，比如改變畫面、顯示提示等等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a9da23cc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a9da23cc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ToggleExampleView: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宣告一個 @State 變數，用於控制矩形的顯示狀態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isShowingRectangle =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Toggle 控制項，綁定 isShowingRectangle 變數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Toggle("顯示矩形", isOn: $isShowingRectangle)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.padding(.horizontal)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根據 isShowingRectangle 的值來決定是否顯示矩形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if isShowingRectangle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Rectangle()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.fill(Color.blue)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.frame(width: 100, height: 100)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.transition(.opacity) // 添加過渡動畫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Spacer()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ToggleExampleView()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a9da23cc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a9da23cc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SliderExampleView: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宣告一個 @State 變數，用於儲存透明度值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opacityLevel = 0.5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顯示當前的透明度值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Text("透明度: \(opacityLevel, specifier: "%.2f")")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Slider 控制項，綁定 opacityLevel 變數，範圍從 0 到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Slider(value: $opacityLevel, in: 0...1)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Text("Opacity Level") // 可選的標籤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 onEditingChanged: { isEditing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print("Editing changed: \(isEditing)")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.padding(.horizontal)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應用 opacityLevel 作為透明度的矩形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Rectangle()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.fill(Color.green)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.frame(width: 150, height: 150)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.opacity(opacityLevel) // 使用綁定的值設置透明度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Spacer()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SliderExampleView()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a9da23cc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a9da23cc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StepperExampleView: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宣告一個 @State 變數，用於儲存字體大小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fontSize: CGFloat = 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顯示當前的字體大小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Text("字型大小: \(Int(fontSize))")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Stepper 控制項，綁定 fontSize 變數，範圍從 10 到 50，步進為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Stepper("調整字型大小", value: $fontSize, in: 10...50, step: 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.padding(.horizontal)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應用 fontSize 作為字體大小的文字視圖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Text("Hello, SwiftUI!")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.font(.system(size: fontSize)) // 使用綁定的值設置字體大小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Spacer()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StepperExampleView()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a9da23cc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a9da23cc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TextFieldExampleView: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宣告一個 @State 變數，用於儲存用戶輸入的姓名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name = ""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// 宣告一個 @State 變數，用於顯示打招呼的文字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@State private var greeting = "請輸入你的姓名."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VStack(spacing: 20)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文本輸入框，綁定 name 變數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TextField("輸入姓名", text: $name)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.textFieldStyle(.roundedBorder) // 應用圓角邊框樣式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.padding(.horizontal)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根據 name 變數的值更新 greeting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Button("Greet")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if name.isEmpty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greeting = "請輸入你的姓名."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} else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greeting = "Hello, \(name)!"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// 顯示打招呼的文字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Text(greeting)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Spacer()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TextFieldExampleView()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35fd8f69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35fd8f69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 ModifierExampleView2: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VStack(spacing: 30) { // 增加元件間距，看得更清楚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Image(systemName: "cloud.sun.rain.fill") // 天氣圖標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1. 讓圖片可調整大小並填滿框架 (保持比例)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.resizable()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.scaledToFill() // 改用 scaledToFill 確保填滿 frame (裁切前)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2. 設定圖片內容的顏色 (對 SF Symbols 有效)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.foregroundColor(.cyan) // 給圖標一點顏色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3. 設定圖片顯示的框架大小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這個大小決定了接下來裁切的範圍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.frame(width: 200, height: 200)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4. **關鍵：先裁切成圓形**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這樣後續的背景、陰影等都會基於這個圓形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.clipShape(Circle())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--- 以下 Modifier 都作用於上面裁切好的圓形圖片 ---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5. (可選) 如果想給圓形圖片加個背景色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注意：background 要放在 clipShape 之後，這樣背景才會是圓形的！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   這裡示範加一個半透明的灰色背景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.background(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    Circle() // 確保背景也是圓的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        .fill(Color.gray.opacity(0.2))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6. 調整透明度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.opacity(0.9) // 稍微透明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7. 添加模糊效果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.blur(radius: 1.5)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// 8. 添加陰影 - 陰影會跟隨圓形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    .shadow(color: .black.opacity(0.4), radius: 8, x: 4, y: 4)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    .padding() // 給整個 VStack 一些邊距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ModifierExampleView2()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8b1ca31af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8b1ca31af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3b09fab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3b09fab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f5b64447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f5b64447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15f9ac7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15f9ac7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15f9ac79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15f9ac79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15f9ac79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15f9ac79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8a335bc2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8a335bc2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8b1ca31af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8b1ca31af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Relationship Id="rId5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10.png"/><Relationship Id="rId5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Relationship Id="rId4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Relationship Id="rId4" Type="http://schemas.openxmlformats.org/officeDocument/2006/relationships/image" Target="../media/image3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png"/><Relationship Id="rId4" Type="http://schemas.openxmlformats.org/officeDocument/2006/relationships/image" Target="../media/image4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developer.apple.com/documentation/swiftui/state" TargetMode="External"/><Relationship Id="rId4" Type="http://schemas.openxmlformats.org/officeDocument/2006/relationships/hyperlink" Target="https://developer.apple.com/cn/documentation/swiftui/managing-user-interface-state/" TargetMode="External"/><Relationship Id="rId5" Type="http://schemas.openxmlformats.org/officeDocument/2006/relationships/hyperlink" Target="https://www.youtube.com/watch?v=rcRtJyPPjfo" TargetMode="External"/><Relationship Id="rId6" Type="http://schemas.openxmlformats.org/officeDocument/2006/relationships/hyperlink" Target="https://www.youtube.com/watch?v=48JYBb5yJ0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0450" y="1014563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iOS APP程式設計</a:t>
            </a:r>
            <a:endParaRPr sz="6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陳重宏 </a:t>
            </a:r>
            <a:r>
              <a:rPr lang="zh-TW"/>
              <a:t>@ 創能學院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zh-TW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08275" y="4148850"/>
            <a:ext cx="19569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keny@gis.tw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程式說明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411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宣告一個int變數count，初始值為0，並在宣告前加上@State關鍵字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在body加上VStack，在VStack中加入Text用來顯示計數內容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計數內容下方加入HStack，在HStack加入二個Button，文字顯示”減少”及”增加”，在Button事件中加入count -= 1及count += 1，用來減少及增加計數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550" y="627988"/>
            <a:ext cx="4681451" cy="388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@State使用範例</a:t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宣告時變數前面加</a:t>
            </a:r>
            <a:r>
              <a:rPr lang="zh-TW">
                <a:solidFill>
                  <a:srgbClr val="FF0000"/>
                </a:solidFill>
              </a:rPr>
              <a:t>@State</a:t>
            </a:r>
            <a:r>
              <a:rPr lang="zh-TW"/>
              <a:t>，綁定狀態時用</a:t>
            </a:r>
            <a:r>
              <a:rPr lang="zh-TW">
                <a:solidFill>
                  <a:srgbClr val="FF0000"/>
                </a:solidFill>
              </a:rPr>
              <a:t>$+變名數</a:t>
            </a:r>
            <a:r>
              <a:rPr lang="zh-TW"/>
              <a:t>，當isOn變數變動時（如切換開關），SwiftUI會自動更新顯示狀態為「開啟」或「關閉」。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75" y="2279338"/>
            <a:ext cx="4148426" cy="278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375" y="2817725"/>
            <a:ext cx="4450750" cy="14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調色盤App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11700" y="1152475"/>
            <a:ext cx="500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製作一個調色盤的app，可以透過Slider bar來調整紅色、綠色、藍色的色調，根據三原色的數值更新背景顏色。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另外，新增一"隨機調整"按鈕，點選後隨機設定三原色數值，進而調整背景色。</a:t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5830" y="0"/>
            <a:ext cx="251444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300" y="152400"/>
            <a:ext cx="681139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加入滿版背景顏色功能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311700" y="1152475"/>
            <a:ext cx="389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刪除預設內容，只保留body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加上一ZStack用來做上下層區隔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ZStack中加入Color元件，使用red、green、blue來進行初始化，預設為0.5並加上.edgesIgnoringSafeArea(.all)用來讓背景滿版呈現顏色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新增一VStack用來排列顏色調整元件，VStack中加入Text，並做對應的Modifer處理。</a:t>
            </a:r>
            <a:endParaRPr/>
          </a:p>
        </p:txBody>
      </p:sp>
      <p:pic>
        <p:nvPicPr>
          <p:cNvPr id="137" name="Google Shape;1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5125" y="1747775"/>
            <a:ext cx="4938875" cy="249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</a:t>
            </a:r>
            <a:r>
              <a:rPr lang="zh-TW"/>
              <a:t>紅色調整器</a:t>
            </a:r>
            <a:endParaRPr/>
          </a:p>
        </p:txBody>
      </p:sp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311700" y="1152475"/>
            <a:ext cx="755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建立 HStack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在 VStack 中新增一個 HStack，用於水平排列元件。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新增標籤文字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在 HStack 中加入一個 Text 元件，顯示文字「紅色:」。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新增滑桿 (Slider)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在struct上方宣告Double變數red，在宣告最前面加入@State。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在 HStack 中加入一個 Slider 元件，設定滑桿的值綁定到變數 $red。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 in: 0...1 來限制滑桿的值範圍為 0 到 1。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加入 .accentColor(.red) 修飾符，設定滑桿的主題顏色為紅色。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 .padding() 修飾符，增加滑桿的外間距。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顯示數值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在 HStack 中加入一個 Text 元件，用於顯示滑桿的當前數值。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 String(format: "%.2f", red) 格式化數值為小數點後兩位。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加入 .frame(width: 50, alignment: .trailing) 修飾符，設定固定寬度並對齊靠右。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加入紅色調整器(</a:t>
            </a:r>
            <a:r>
              <a:rPr lang="zh-TW"/>
              <a:t>程式碼</a:t>
            </a:r>
            <a:r>
              <a:rPr lang="zh-TW"/>
              <a:t>)</a:t>
            </a: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125" y="1128500"/>
            <a:ext cx="39917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加入綠色及藍色調整器</a:t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152475"/>
            <a:ext cx="389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參考加入紅色調整器步驟，加入綠色及藍色調整器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右圖中對應的欄位資訊，依綠色、藍色調整器修改。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550" y="950188"/>
            <a:ext cx="39917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修改背景顏色</a:t>
            </a:r>
            <a:endParaRPr/>
          </a:p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311700" y="1152475"/>
            <a:ext cx="841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將背景色固定的RGB數值與變數進行對應處理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788" y="1802176"/>
            <a:ext cx="7698424" cy="28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加入隨機按鈕及面版移至上方</a:t>
            </a:r>
            <a:endParaRPr/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311700" y="1152475"/>
            <a:ext cx="399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在顏色調整器下方加入Button按鈕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按鈕Action加入亂數功能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Button內容加入Text文字資訊並設定Modifier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Button下方加入Spacer()，將面版往上推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700" y="1103525"/>
            <a:ext cx="4527900" cy="3584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常用的 Modifier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879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外觀調整：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.foregroundColor(Color): 設置文字或圖形的顏色。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.font(Font): 調整字體大小和樣式。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.background(Color): </a:t>
            </a:r>
            <a:r>
              <a:rPr lang="zh-TW"/>
              <a:t>設置</a:t>
            </a:r>
            <a:r>
              <a:rPr lang="zh-TW"/>
              <a:t>背景</a:t>
            </a:r>
            <a:r>
              <a:rPr lang="zh-TW"/>
              <a:t>顏色</a:t>
            </a:r>
            <a:r>
              <a:rPr lang="zh-TW"/>
              <a:t>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.cornerRadius(CGFloat): 設置圓角。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.opacity(Double): 調整透明度。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佈局與間距：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.padding([Edge.Set], CGFloat?): 添加內邊距。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.frame(width:height:alignment:): 設置 View 的大小和對齊方式。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.offset(CGSize): 移動 View 的位置。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修飾與效果：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.shadow(color:radius:x:y:): 添加陰影。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.blur(radius:): 添加模糊效果。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.clipShape(Shape): 按形狀裁切 View。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@Binding使用範例</a:t>
            </a:r>
            <a:endParaRPr/>
          </a:p>
        </p:txBody>
      </p:sp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311700" y="1152475"/>
            <a:ext cx="437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在子</a:t>
            </a:r>
            <a:r>
              <a:rPr lang="zh-TW"/>
              <a:t>視圖</a:t>
            </a:r>
            <a:r>
              <a:rPr lang="zh-TW"/>
              <a:t>中，綁定父視圖的狀態，在宣告變數前加入</a:t>
            </a:r>
            <a:r>
              <a:rPr lang="zh-TW">
                <a:solidFill>
                  <a:srgbClr val="FF0000"/>
                </a:solidFill>
              </a:rPr>
              <a:t>@Binding</a:t>
            </a:r>
            <a:r>
              <a:rPr lang="zh-TW"/>
              <a:t>。</a:t>
            </a:r>
            <a:br>
              <a:rPr lang="zh-TW"/>
            </a:br>
            <a:r>
              <a:rPr lang="zh-TW"/>
              <a:t>範例中，父視圖中的isOn狀態會同步更新到子視圖ChildView中，當切換狀態改變時，ChildView中的顯示文字會自動更新。</a:t>
            </a:r>
            <a:endParaRPr/>
          </a:p>
        </p:txBody>
      </p:sp>
      <p:pic>
        <p:nvPicPr>
          <p:cNvPr id="177" name="Google Shape;1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775" y="348100"/>
            <a:ext cx="3924625" cy="44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重構調整器</a:t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152475"/>
            <a:ext cx="403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三原色調整器內容架構一樣，可以獨立建構成一個View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在紅色選取器中，點選其HStack按右鍵，選擇”Extract Subview”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在生成的”ExtractedView()”按右鍵選擇Refactor-&gt;Rename，將名稱改為”</a:t>
            </a:r>
            <a:r>
              <a:rPr lang="zh-TW">
                <a:solidFill>
                  <a:srgbClr val="FF0000"/>
                </a:solidFill>
              </a:rPr>
              <a:t>ColorSliderView</a:t>
            </a:r>
            <a:r>
              <a:rPr lang="zh-TW"/>
              <a:t>”</a:t>
            </a:r>
            <a:endParaRPr/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600" y="17938"/>
            <a:ext cx="3624051" cy="510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0241" y="0"/>
            <a:ext cx="2383768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2191" y="0"/>
            <a:ext cx="42118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調整ColorSliderView</a:t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311700" y="1152475"/>
            <a:ext cx="403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加入三個變數宣告：colorTitle、colorValue、selectedColor，其中colorValue需加上@Binding，用來接收從父類(ContentView）設定的State變數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將變數對修改至對應的欄位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右鍵點選struct ColorSliderView，選擇Refactor-&gt;Extract to File，將程式獨立到ColorSliderView.swift中</a:t>
            </a:r>
            <a:endParaRPr/>
          </a:p>
        </p:txBody>
      </p:sp>
      <p:pic>
        <p:nvPicPr>
          <p:cNvPr id="193" name="Google Shape;1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000" y="1804225"/>
            <a:ext cx="4494601" cy="2112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000" y="1287200"/>
            <a:ext cx="4571999" cy="2879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0600" y="618800"/>
            <a:ext cx="4444799" cy="395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調整ContentView</a:t>
            </a:r>
            <a:r>
              <a:rPr lang="zh-TW"/>
              <a:t>中調整器內容</a:t>
            </a:r>
            <a:endParaRPr/>
          </a:p>
        </p:txBody>
      </p:sp>
      <p:sp>
        <p:nvSpPr>
          <p:cNvPr id="201" name="Google Shape;201;p35"/>
          <p:cNvSpPr txBox="1"/>
          <p:nvPr>
            <p:ph idx="1" type="body"/>
          </p:nvPr>
        </p:nvSpPr>
        <p:spPr>
          <a:xfrm>
            <a:off x="540300" y="1152475"/>
            <a:ext cx="783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將ContentView中紅、綠、藍調整器的內容改用ColorSliderView的建構式取代。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確認功能是否都正常執行。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075" y="2458600"/>
            <a:ext cx="5881851" cy="23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@State</a:t>
            </a:r>
            <a:r>
              <a:rPr lang="zh-TW"/>
              <a:t>結合判斷式</a:t>
            </a:r>
            <a:endParaRPr/>
          </a:p>
        </p:txBody>
      </p:sp>
      <p:sp>
        <p:nvSpPr>
          <p:cNvPr id="208" name="Google Shape;208;p36"/>
          <p:cNvSpPr txBox="1"/>
          <p:nvPr>
            <p:ph idx="1" type="body"/>
          </p:nvPr>
        </p:nvSpPr>
        <p:spPr>
          <a:xfrm>
            <a:off x="311700" y="1152475"/>
            <a:ext cx="378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@State可以跟IF判斷式進行結合，當條件改變時，View的內容也可以跟著一起改變</a:t>
            </a:r>
            <a:endParaRPr/>
          </a:p>
        </p:txBody>
      </p:sp>
      <p:pic>
        <p:nvPicPr>
          <p:cNvPr id="209" name="Google Shape;2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598" y="0"/>
            <a:ext cx="49664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常見狀態屬性標記</a:t>
            </a:r>
            <a:endParaRPr/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>
                <a:solidFill>
                  <a:srgbClr val="FF0000"/>
                </a:solidFill>
              </a:rPr>
              <a:t>@State</a:t>
            </a:r>
            <a:r>
              <a:rPr lang="zh-TW"/>
              <a:t>：</a:t>
            </a:r>
            <a:br>
              <a:rPr lang="zh-TW"/>
            </a:br>
            <a:r>
              <a:rPr lang="zh-TW"/>
              <a:t>儲存「局部狀態」，適合僅限於當前視圖的小範圍資料（例如按鈕點擊次數、開關狀態）。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>
                <a:solidFill>
                  <a:srgbClr val="FF0000"/>
                </a:solidFill>
              </a:rPr>
              <a:t>@Binding</a:t>
            </a:r>
            <a:r>
              <a:rPr lang="zh-TW"/>
              <a:t>：</a:t>
            </a:r>
            <a:br>
              <a:rPr lang="zh-TW"/>
            </a:br>
            <a:r>
              <a:rPr lang="zh-TW"/>
              <a:t>父子視圖間共享資料的方式，允許子視圖修改父視圖的狀態。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>
                <a:solidFill>
                  <a:srgbClr val="FF0000"/>
                </a:solidFill>
              </a:rPr>
              <a:t>@ObservedObject 與 @Published</a:t>
            </a:r>
            <a:r>
              <a:rPr lang="zh-TW"/>
              <a:t>：</a:t>
            </a:r>
            <a:br>
              <a:rPr lang="zh-TW"/>
            </a:br>
            <a:r>
              <a:rPr lang="zh-TW"/>
              <a:t>用於多個視圖共享較複雜的資料。需搭配 ObservableObject 類別，並使用 @Published 標記會改變的屬性。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>
                <a:solidFill>
                  <a:srgbClr val="FF0000"/>
                </a:solidFill>
              </a:rPr>
              <a:t>@EnvironmentObject</a:t>
            </a:r>
            <a:r>
              <a:rPr lang="zh-TW"/>
              <a:t>：</a:t>
            </a:r>
            <a:br>
              <a:rPr lang="zh-TW"/>
            </a:br>
            <a:r>
              <a:rPr lang="zh-TW"/>
              <a:t>適合全局環境中的資料傳遞，便於在多層視圖中存取的全局資料（例如用戶設定或應用狀態）。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@ObservedObject和@Published使用範例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311700" y="1152475"/>
            <a:ext cx="386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@ObservableObject通常搭配一個自訂的ObservableObject類別(Class)，並在類別內使用@Published來標記會改變的屬性。當count變動時，所有觀察counter的視圖會自動更新，適合需要在多個視圖中共享狀態的情境。</a:t>
            </a:r>
            <a:endParaRPr/>
          </a:p>
        </p:txBody>
      </p:sp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675" y="1152475"/>
            <a:ext cx="1865535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7485" y="1152475"/>
            <a:ext cx="1839729" cy="382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38"/>
          <p:cNvCxnSpPr>
            <a:stCxn id="222" idx="3"/>
            <a:endCxn id="223" idx="1"/>
          </p:cNvCxnSpPr>
          <p:nvPr/>
        </p:nvCxnSpPr>
        <p:spPr>
          <a:xfrm>
            <a:off x="6634210" y="3062962"/>
            <a:ext cx="593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5" name="Google Shape;22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575" y="3598275"/>
            <a:ext cx="4397425" cy="129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@ObservedObject和@Published使用範例</a:t>
            </a:r>
            <a:endParaRPr/>
          </a:p>
        </p:txBody>
      </p:sp>
      <p:pic>
        <p:nvPicPr>
          <p:cNvPr id="231" name="Google Shape;2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1763850"/>
            <a:ext cx="4663800" cy="245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00" y="1159525"/>
            <a:ext cx="404698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狀態屬性標記的使用場景</a:t>
            </a:r>
            <a:endParaRPr/>
          </a:p>
        </p:txBody>
      </p:sp>
      <p:graphicFrame>
        <p:nvGraphicFramePr>
          <p:cNvPr id="238" name="Google Shape;238;p40"/>
          <p:cNvGraphicFramePr/>
          <p:nvPr/>
        </p:nvGraphicFramePr>
        <p:xfrm>
          <a:off x="311725" y="1295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{DCDA3BC1-B71C-4583-9663-4B4F3F001FD7}</a:tableStyleId>
              </a:tblPr>
              <a:tblGrid>
                <a:gridCol w="1573925"/>
                <a:gridCol w="3200950"/>
                <a:gridCol w="3745750"/>
              </a:tblGrid>
              <a:tr h="47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屬性標記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用途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使用場景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@State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持有本地視圖的狀態，會自動觸發視圖重繪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單一視圖內的局部變數，不需與其他視圖共享。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@Binding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父子視圖之間的雙向綁定，允許子視圖讀寫父視圖的狀態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父視圖將@State屬性傳遞給子視圖，讓子視圖能夠讀取並修改該狀態。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@ObservedObject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跨視圖共享的物件，且需要手動傳遞（例如從父視圖傳遞至子視圖）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資料需要在多個視圖之間共享，通常是一組關聯視圖的共享資料。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@EnvironmentObject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全局環境中的共享物件，自動注入到環境中，可在不相關的視圖之間自由使用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更大型的應用場景，需要跨多層或不相干的視圖都能共享同一份資料，如用戶設定或應用狀態。</a:t>
                      </a:r>
                      <a:endParaRPr sz="1200"/>
                    </a:p>
                  </a:txBody>
                  <a:tcPr marT="9525" marB="91425" marR="9525" marL="9525" anchor="ctr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SwiftUI 常用的互動元件視圖(View)</a:t>
            </a:r>
            <a:endParaRPr/>
          </a:p>
        </p:txBody>
      </p:sp>
      <p:sp>
        <p:nvSpPr>
          <p:cNvPr id="244" name="Google Shape;244;p41"/>
          <p:cNvSpPr txBox="1"/>
          <p:nvPr>
            <p:ph idx="1" type="body"/>
          </p:nvPr>
        </p:nvSpPr>
        <p:spPr>
          <a:xfrm>
            <a:off x="694125" y="1124125"/>
            <a:ext cx="869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Button：可點擊的按鈕。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TextField：文字輸入欄位。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SecureField：安全文字輸入欄位（如密碼）。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Toggle：開關控制。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Slider：滑桿，用於選擇數值。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Picker：選擇器，提供多項選擇。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DatePicker：日期選擇器。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ScrollView：可滾動的視圖。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Stepper：數值遞增遞減控制。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ProgressView：進度指示器。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Menu：選單。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6254181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2103" y="0"/>
            <a:ext cx="249244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Button (按鈕)</a:t>
            </a:r>
            <a:endParaRPr/>
          </a:p>
        </p:txBody>
      </p:sp>
      <p:sp>
        <p:nvSpPr>
          <p:cNvPr id="250" name="Google Shape;250;p42"/>
          <p:cNvSpPr txBox="1"/>
          <p:nvPr>
            <p:ph idx="1" type="body"/>
          </p:nvPr>
        </p:nvSpPr>
        <p:spPr>
          <a:xfrm>
            <a:off x="311700" y="1152475"/>
            <a:ext cx="387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Button 是 SwiftUI 中最基本的互動控制項之一，用於執行一個特定的動作。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Button 的初始化方法通常接受一個 String 作為按鈕的文字標籤，或者接受一個視圖作為自定義的標籤。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action 參數是一個閉包，用於定義按鈕被點擊時執行的代碼。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可以使用 .buttonStyle() 修飾符來改變按鈕的外觀。</a:t>
            </a:r>
            <a:endParaRPr/>
          </a:p>
        </p:txBody>
      </p:sp>
      <p:pic>
        <p:nvPicPr>
          <p:cNvPr id="251" name="Google Shape;2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388" y="781562"/>
            <a:ext cx="3250651" cy="4158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352" y="1189550"/>
            <a:ext cx="1604675" cy="33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什麼是「閉包」？</a:t>
            </a:r>
            <a:endParaRPr/>
          </a:p>
        </p:txBody>
      </p:sp>
      <p:sp>
        <p:nvSpPr>
          <p:cNvPr id="258" name="Google Shape;258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它是一段獨立的程式碼區塊。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可以像變數一樣被傳遞和儲存。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通常用來定義「稍後」才要執行的動作（例如：按鈕點擊、網路請求完成後、動畫結束時）。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它可以「捕捉」其定義環境周圍的變數和常數。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在 SwiftUI 中，最常見的閉包形式是跟在函式後面的 {}（尾隨閉包），尤其用於處理使用者互動和定義畫面區塊。</a:t>
            </a:r>
            <a:endParaRPr sz="2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閉包範例</a:t>
            </a:r>
            <a:endParaRPr/>
          </a:p>
        </p:txBody>
      </p:sp>
      <p:pic>
        <p:nvPicPr>
          <p:cNvPr id="264" name="Google Shape;2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75" y="1177275"/>
            <a:ext cx="5646675" cy="37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想像一下：寫一張「待辦事項」的紙條</a:t>
            </a:r>
            <a:endParaRPr/>
          </a:p>
        </p:txBody>
      </p:sp>
      <p:sp>
        <p:nvSpPr>
          <p:cNvPr id="270" name="Google Shape;270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想像你要請你的室友幫你做一件事，比如「等一下去樓下便利商店幫我買一瓶牛奶」。你會怎麼做？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寫下指令</a:t>
            </a:r>
            <a:r>
              <a:rPr lang="zh-TW" sz="2000"/>
              <a:t>： 你會在一張紙條上寫下「去樓下7-11買光泉全脂牛奶」。這張紙條本身包含了要做什麼的指令。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傳遞紙條</a:t>
            </a:r>
            <a:r>
              <a:rPr lang="zh-TW" sz="2000"/>
              <a:t>： 你把這張紙條交給你的室友。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稍後執行</a:t>
            </a:r>
            <a:r>
              <a:rPr lang="zh-TW" sz="2000"/>
              <a:t>： 你的室友可能不會立刻去買，他可能會先把紙條收起來，等他有空、或者出門的時候，再拿出紙條，按照上面的指示去執行。</a:t>
            </a:r>
            <a:endParaRPr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閉包就像是那張「待辦事項」的紙條</a:t>
            </a:r>
            <a:endParaRPr/>
          </a:p>
        </p:txBody>
      </p:sp>
      <p:sp>
        <p:nvSpPr>
          <p:cNvPr id="276" name="Google Shape;276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在程式設計中，「閉包」就像那張可以被傳遞的「待辦事項」紙條。它是一段獨立的程式碼區塊，你可以：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定義它</a:t>
            </a:r>
            <a:r>
              <a:rPr lang="zh-TW" sz="2000"/>
              <a:t>： 就像在紙條上寫下要做的事情一樣，你在程式碼中定義一個區塊，裡面包含一些指令（程式碼）。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傳遞它</a:t>
            </a:r>
            <a:r>
              <a:rPr lang="zh-TW" sz="2000"/>
              <a:t>： 就像把紙條交給室友，你可以把這個程式碼區塊當作參數，傳遞給其他的函式(Function)或方法(Method)。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儲存它</a:t>
            </a:r>
            <a:r>
              <a:rPr lang="zh-TW" sz="2000"/>
              <a:t>： 你可以把這個程式碼區塊存放在一個變數或常數裡，就像把紙條先收起來一樣。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>
                <a:solidFill>
                  <a:srgbClr val="FF0000"/>
                </a:solidFill>
              </a:rPr>
              <a:t>稍後執行它</a:t>
            </a:r>
            <a:r>
              <a:rPr lang="zh-TW" sz="2000"/>
              <a:t>： 在需要的時候，再把這個程式碼區塊拿出來執行，就像室友拿出紙條去買牛奶一樣。</a:t>
            </a:r>
            <a:endParaRPr sz="2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為什麼 SwiftUI 這麼常用閉包？</a:t>
            </a:r>
            <a:endParaRPr/>
          </a:p>
        </p:txBody>
      </p:sp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在我們開發iOS App時，很多時候我們都需要「</a:t>
            </a:r>
            <a:r>
              <a:rPr lang="zh-TW" sz="2000">
                <a:solidFill>
                  <a:srgbClr val="FF0000"/>
                </a:solidFill>
              </a:rPr>
              <a:t>定義現在要做什麼，但稍後才執行</a:t>
            </a:r>
            <a:r>
              <a:rPr lang="zh-TW" sz="2000"/>
              <a:t>」。最常見的例子就是</a:t>
            </a:r>
            <a:r>
              <a:rPr b="1" lang="zh-TW" sz="2000"/>
              <a:t>按鈕 (Button)</a:t>
            </a:r>
            <a:r>
              <a:rPr lang="zh-TW" sz="2000"/>
              <a:t>。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000"/>
              <a:t>想想看，當你建立一個按鈕時，你需要告訴SwiftUI：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按鈕上要顯示什麼文字或圖片。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zh-TW" sz="2000"/>
              <a:t>當使用者「點擊」這個按鈕時，要做什麼事？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TW" sz="2000"/>
              <a:t>這個「</a:t>
            </a:r>
            <a:r>
              <a:rPr b="1" lang="zh-TW" sz="2000"/>
              <a:t>要做什麼事</a:t>
            </a:r>
            <a:r>
              <a:rPr lang="zh-TW" sz="2000"/>
              <a:t>」的指令，通常就是用「閉包」來定義的！</a:t>
            </a:r>
            <a:endParaRPr sz="2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Toggle (開關)</a:t>
            </a:r>
            <a:endParaRPr/>
          </a:p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>
            <a:off x="311700" y="1152475"/>
            <a:ext cx="326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Toggle 是一個開關控制項，用於在開 (On) 和關 (Off) 兩種狀態之間切換。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Toggle 的初始化方法通常接受一個文字標籤和一個 isOn 參數，isOn 是一個 Binding&lt;Bool&gt; 類型，用於與狀態變數建立雙向綁定。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當用戶切換開關時，綁定的 Bool 變數的值會自動更新。</a:t>
            </a:r>
            <a:endParaRPr/>
          </a:p>
        </p:txBody>
      </p:sp>
      <p:pic>
        <p:nvPicPr>
          <p:cNvPr id="289" name="Google Shape;28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2100" y="971038"/>
            <a:ext cx="4410299" cy="3779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4672" y="1357200"/>
            <a:ext cx="1519325" cy="312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Slider (滑桿)</a:t>
            </a:r>
            <a:endParaRPr/>
          </a:p>
        </p:txBody>
      </p:sp>
      <p:sp>
        <p:nvSpPr>
          <p:cNvPr id="296" name="Google Shape;296;p49"/>
          <p:cNvSpPr txBox="1"/>
          <p:nvPr>
            <p:ph idx="1" type="body"/>
          </p:nvPr>
        </p:nvSpPr>
        <p:spPr>
          <a:xfrm>
            <a:off x="311700" y="1152475"/>
            <a:ext cx="411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Slider 允許用戶在一個範圍內選擇一個數值。它通常與一個數值類型的狀態變數綁定，並可以在數值改變時觸發相關的動作。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Slider 的初始化方法通常接受一個 value 參數（Binding&lt;Double&gt; 或 Binding&lt;Float&gt;），用於綁定數值狀態；一個 in 參數，定義滑桿的數值範圍；以及可選的 step 參數，定義數值的步進間隔。</a:t>
            </a:r>
            <a:endParaRPr/>
          </a:p>
        </p:txBody>
      </p:sp>
      <p:pic>
        <p:nvPicPr>
          <p:cNvPr id="297" name="Google Shape;2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550" y="1322525"/>
            <a:ext cx="3843451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3475" y="0"/>
            <a:ext cx="1890526" cy="1901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Stepper (步進器)</a:t>
            </a:r>
            <a:endParaRPr/>
          </a:p>
        </p:txBody>
      </p:sp>
      <p:sp>
        <p:nvSpPr>
          <p:cNvPr id="304" name="Google Shape;304;p50"/>
          <p:cNvSpPr txBox="1"/>
          <p:nvPr>
            <p:ph idx="1" type="body"/>
          </p:nvPr>
        </p:nvSpPr>
        <p:spPr>
          <a:xfrm>
            <a:off x="235500" y="1152475"/>
            <a:ext cx="411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Stepper 提供了一對加號和減號按鈕，用於增加或減少一個數值。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Stepper 的初始化方法通常接受一個文字標籤、一個 value 參數（Binding&lt;Int&gt; 或 Binding&lt;Double&gt; 等），用於綁定數值狀態以及可選的 in 參數，定義數值的範圍和 step 參數，定義步進間隔。</a:t>
            </a:r>
            <a:endParaRPr/>
          </a:p>
        </p:txBody>
      </p:sp>
      <p:pic>
        <p:nvPicPr>
          <p:cNvPr id="305" name="Google Shape;30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300" y="2119450"/>
            <a:ext cx="4410301" cy="3024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708" y="0"/>
            <a:ext cx="2525292" cy="20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TextField (文本輸入框)</a:t>
            </a:r>
            <a:endParaRPr/>
          </a:p>
        </p:txBody>
      </p:sp>
      <p:sp>
        <p:nvSpPr>
          <p:cNvPr id="312" name="Google Shape;312;p51"/>
          <p:cNvSpPr txBox="1"/>
          <p:nvPr>
            <p:ph idx="1" type="body"/>
          </p:nvPr>
        </p:nvSpPr>
        <p:spPr>
          <a:xfrm>
            <a:off x="311700" y="1152475"/>
            <a:ext cx="411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TextField 允許用戶輸入單行文本。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TextField 的初始化方法通常接受一個提示文本 (placeholder) 和一個 text 參數（Binding&lt;String&gt;），用於綁定文本狀態。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可以使用 .textFieldStyle() 修飾符來改變文本輸入框的外觀。</a:t>
            </a:r>
            <a:endParaRPr/>
          </a:p>
        </p:txBody>
      </p:sp>
      <p:pic>
        <p:nvPicPr>
          <p:cNvPr id="313" name="Google Shape;31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3550" y="1298175"/>
            <a:ext cx="3641040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9175" y="0"/>
            <a:ext cx="2314825" cy="13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69" y="0"/>
            <a:ext cx="544282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3925" y="0"/>
            <a:ext cx="25300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總結</a:t>
            </a:r>
            <a:endParaRPr/>
          </a:p>
        </p:txBody>
      </p:sp>
      <p:sp>
        <p:nvSpPr>
          <p:cNvPr id="320" name="Google Shape;320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學會常用的 Modifier的使用方式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學習使用</a:t>
            </a:r>
            <a:r>
              <a:rPr lang="zh-TW" sz="2000"/>
              <a:t>互動式 UI 元件來與使用者進行互動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理解SwiftUI 中狀態管理的作用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了解@State 屬性標記的作用是什麼？如何使用？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學習如何將部分程式碼提取成一個新的 View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學會</a:t>
            </a:r>
            <a:r>
              <a:rPr lang="zh-TW" sz="2000"/>
              <a:t>結合判斷式進行狀態切換</a:t>
            </a:r>
            <a:endParaRPr sz="2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331" name="Google Shape;331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https://developer.apple.com/documentation/swiftui/state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https://developer.apple.com/cn/documentation/swiftui/managing-user-interface-state/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https://www.youtube.com/watch?v=rcRtJyPPjfo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6"/>
              </a:rPr>
              <a:t>https://www.youtube.com/watch?v=48JYBb5yJ0s</a:t>
            </a:r>
            <a:r>
              <a:rPr lang="zh-TW"/>
              <a:t>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SwiftUI的用戶互動與事件處理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狀態管理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879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當App有用戶互動需求時（例如點擊按鈕、切換開關或輸入文字），介面會隨著這些互動而變動。在傳統UI框架中，我們必須手動更新UI元件來反映資料的變動，但在SwiftUI中，我們只需改變狀態，SwiftUI就會自動重繪畫面，使UI始終與資料保持同步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/>
              <a:t>為何需要狀態管理?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SwiftUI的UI是「</a:t>
            </a:r>
            <a:r>
              <a:rPr lang="zh-TW">
                <a:solidFill>
                  <a:srgbClr val="FF0000"/>
                </a:solidFill>
              </a:rPr>
              <a:t>資料驅動</a:t>
            </a:r>
            <a:r>
              <a:rPr lang="zh-TW"/>
              <a:t>」。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畫面更新並不依賴傳統的手動刷新，而是透過「狀態」來自動控制UI的重繪。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狀態管理的核心在於「資料與UI的同步」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當狀態改變時，SwiftUI會自動重新渲染與該狀態相關聯的視圖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什麼是「狀態」？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000"/>
              <a:t>狀態代表App在特定時間點的資料。狀態可以是任何反映用戶互動後變化的資料，例如：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按鈕是否被點擊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計數器的數值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輸入框的文字內容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切換開關的狀態（開或關）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2000"/>
              <a:t>在SwiftUI中，狀態通常使用特殊的屬性標記來進行管理，包括</a:t>
            </a:r>
            <a:r>
              <a:rPr lang="zh-TW" sz="2000">
                <a:solidFill>
                  <a:srgbClr val="FF0000"/>
                </a:solidFill>
              </a:rPr>
              <a:t>@State、@Binding、@ObservedObject、@EnvironmentObject</a:t>
            </a:r>
            <a:r>
              <a:rPr lang="zh-TW" sz="2000"/>
              <a:t>等，每一種屬性標記都適用於不同的場景。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計數器App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464100" y="1152475"/>
            <a:ext cx="463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撰寫一個計數器App，當按下「增加」或「減少」按鈕時，count變數的值變動，SwiftUI自動更新顯示數字。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771" y="0"/>
            <a:ext cx="250692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2125" y="152400"/>
            <a:ext cx="677975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